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305" r:id="rId5"/>
    <p:sldId id="311" r:id="rId6"/>
    <p:sldId id="313" r:id="rId7"/>
    <p:sldId id="314" r:id="rId8"/>
    <p:sldId id="322" r:id="rId9"/>
    <p:sldId id="316" r:id="rId10"/>
    <p:sldId id="318" r:id="rId11"/>
    <p:sldId id="319" r:id="rId12"/>
    <p:sldId id="320" r:id="rId13"/>
    <p:sldId id="32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AEF2"/>
    <a:srgbClr val="EEC825"/>
    <a:srgbClr val="FF33CC"/>
    <a:srgbClr val="FF339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F12899-33C9-BC3B-960E-E3928F89CE93}" v="1" dt="2025-05-04T17:53:28.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a:ln>
          <a:solidFill>
            <a:schemeClr val="accent1"/>
          </a:solidFill>
        </a:ln>
      </dgm:spPr>
      <dgm:t>
        <a:bodyPr/>
        <a:lstStyle/>
        <a:p>
          <a:endParaRPr lang="en-US">
            <a:solidFill>
              <a:srgbClr val="EEC825"/>
            </a:solidFill>
          </a:endParaRPr>
        </a:p>
      </dgm:t>
    </dgm:pt>
    <dgm:pt modelId="{5730B730-F013-48B6-BBEF-5A501064EB00}" type="parTrans" cxnId="{F942B8C5-7323-42C5-81E3-24148E3D8472}">
      <dgm:prSet/>
      <dgm:spPr/>
      <dgm:t>
        <a:bodyPr/>
        <a:lstStyle/>
        <a:p>
          <a:endParaRPr lang="en-US">
            <a:solidFill>
              <a:srgbClr val="EEC825"/>
            </a:solidFill>
          </a:endParaRPr>
        </a:p>
      </dgm:t>
    </dgm:pt>
    <dgm:pt modelId="{2125FE7A-30E1-4461-8054-0105ED556DC5}" type="sibTrans" cxnId="{F942B8C5-7323-42C5-81E3-24148E3D8472}">
      <dgm:prSet/>
      <dgm:spPr/>
      <dgm:t>
        <a:bodyPr/>
        <a:lstStyle/>
        <a:p>
          <a:endParaRPr lang="en-US">
            <a:solidFill>
              <a:srgbClr val="EEC825"/>
            </a:solidFill>
          </a:endParaRPr>
        </a:p>
      </dgm:t>
    </dgm:pt>
    <dgm:pt modelId="{FA711432-52FF-449A-96AC-E9B964DAEC35}">
      <dgm:prSet/>
      <dgm:spPr/>
      <dgm:t>
        <a:bodyPr/>
        <a:lstStyle/>
        <a:p>
          <a:r>
            <a:rPr lang="en-US">
              <a:solidFill>
                <a:srgbClr val="EEC825"/>
              </a:solidFill>
            </a:rPr>
            <a:t>15 User Stories total</a:t>
          </a:r>
        </a:p>
      </dgm:t>
    </dgm:pt>
    <dgm:pt modelId="{548254CE-91A1-47E3-A412-38531D7A795D}" type="parTrans" cxnId="{517CB325-62EC-4E0E-91C0-0C1B58BB5F0A}">
      <dgm:prSet/>
      <dgm:spPr/>
      <dgm:t>
        <a:bodyPr/>
        <a:lstStyle/>
        <a:p>
          <a:endParaRPr lang="en-US">
            <a:solidFill>
              <a:srgbClr val="EEC825"/>
            </a:solidFill>
          </a:endParaRPr>
        </a:p>
      </dgm:t>
    </dgm:pt>
    <dgm:pt modelId="{C416A550-A52D-406F-B186-5FDD3F472F71}" type="sibTrans" cxnId="{517CB325-62EC-4E0E-91C0-0C1B58BB5F0A}">
      <dgm:prSet/>
      <dgm:spPr/>
      <dgm:t>
        <a:bodyPr/>
        <a:lstStyle/>
        <a:p>
          <a:endParaRPr lang="en-US">
            <a:solidFill>
              <a:srgbClr val="EEC825"/>
            </a:solidFill>
          </a:endParaRPr>
        </a:p>
      </dgm:t>
    </dgm:pt>
    <dgm:pt modelId="{784C4D9C-6BD9-46A6-818E-2F9E32A0005D}">
      <dgm:prSet/>
      <dgm:spPr/>
      <dgm:t>
        <a:bodyPr/>
        <a:lstStyle/>
        <a:p>
          <a:endParaRPr lang="en-US">
            <a:solidFill>
              <a:srgbClr val="EEC825"/>
            </a:solidFill>
          </a:endParaRPr>
        </a:p>
      </dgm:t>
    </dgm:pt>
    <dgm:pt modelId="{8A955203-16FE-4E4A-A198-0745DE545A9D}" type="parTrans" cxnId="{46802EFC-9BBB-47EF-8ED9-9055FA2CDFB1}">
      <dgm:prSet/>
      <dgm:spPr/>
      <dgm:t>
        <a:bodyPr/>
        <a:lstStyle/>
        <a:p>
          <a:endParaRPr lang="en-US">
            <a:solidFill>
              <a:srgbClr val="EEC825"/>
            </a:solidFill>
          </a:endParaRPr>
        </a:p>
      </dgm:t>
    </dgm:pt>
    <dgm:pt modelId="{C821C06E-AE69-427E-BAC3-DD095C5F5DE2}" type="sibTrans" cxnId="{46802EFC-9BBB-47EF-8ED9-9055FA2CDFB1}">
      <dgm:prSet/>
      <dgm:spPr/>
      <dgm:t>
        <a:bodyPr/>
        <a:lstStyle/>
        <a:p>
          <a:endParaRPr lang="en-US">
            <a:solidFill>
              <a:srgbClr val="EEC825"/>
            </a:solidFill>
          </a:endParaRPr>
        </a:p>
      </dgm:t>
    </dgm:pt>
    <dgm:pt modelId="{D0A82FB8-1752-4D6F-8410-65D45BE9561E}">
      <dgm:prSet/>
      <dgm:spPr/>
      <dgm:t>
        <a:bodyPr/>
        <a:lstStyle/>
        <a:p>
          <a:r>
            <a:rPr lang="en-US">
              <a:solidFill>
                <a:srgbClr val="EEC825"/>
              </a:solidFill>
            </a:rPr>
            <a:t>Well defined acceptance tests and engineering tasks</a:t>
          </a:r>
        </a:p>
      </dgm:t>
    </dgm:pt>
    <dgm:pt modelId="{61919C9B-67C1-4818-8B22-371F0349AF0B}" type="parTrans" cxnId="{652564C5-1C9F-4165-825D-2B5E369E9B08}">
      <dgm:prSet/>
      <dgm:spPr/>
      <dgm:t>
        <a:bodyPr/>
        <a:lstStyle/>
        <a:p>
          <a:endParaRPr lang="en-US">
            <a:solidFill>
              <a:srgbClr val="EEC825"/>
            </a:solidFill>
          </a:endParaRPr>
        </a:p>
      </dgm:t>
    </dgm:pt>
    <dgm:pt modelId="{BC71044F-3945-4433-9507-0F1DA1FDC91A}" type="sibTrans" cxnId="{652564C5-1C9F-4165-825D-2B5E369E9B08}">
      <dgm:prSet/>
      <dgm:spPr/>
      <dgm:t>
        <a:bodyPr/>
        <a:lstStyle/>
        <a:p>
          <a:endParaRPr lang="en-US">
            <a:solidFill>
              <a:srgbClr val="EEC825"/>
            </a:solidFill>
          </a:endParaRPr>
        </a:p>
      </dgm:t>
    </dgm:pt>
    <dgm:pt modelId="{2B69C150-C962-46ED-A032-6DFF25CF63C4}">
      <dgm:prSet/>
      <dgm:spPr/>
      <dgm:t>
        <a:bodyPr/>
        <a:lstStyle/>
        <a:p>
          <a:endParaRPr lang="en-US">
            <a:solidFill>
              <a:srgbClr val="EEC825"/>
            </a:solidFill>
          </a:endParaRPr>
        </a:p>
      </dgm:t>
    </dgm:pt>
    <dgm:pt modelId="{985FED35-869E-42B1-BCFA-A365B4BDACEE}" type="parTrans" cxnId="{32E6360B-3755-4D38-8AB6-CAC505AB303E}">
      <dgm:prSet/>
      <dgm:spPr/>
      <dgm:t>
        <a:bodyPr/>
        <a:lstStyle/>
        <a:p>
          <a:endParaRPr lang="en-US">
            <a:solidFill>
              <a:srgbClr val="EEC825"/>
            </a:solidFill>
          </a:endParaRPr>
        </a:p>
      </dgm:t>
    </dgm:pt>
    <dgm:pt modelId="{C2F2AFDD-9240-4783-9934-D9D85FC72453}" type="sibTrans" cxnId="{32E6360B-3755-4D38-8AB6-CAC505AB303E}">
      <dgm:prSet/>
      <dgm:spPr/>
      <dgm:t>
        <a:bodyPr/>
        <a:lstStyle/>
        <a:p>
          <a:endParaRPr lang="en-US">
            <a:solidFill>
              <a:srgbClr val="EEC825"/>
            </a:solidFill>
          </a:endParaRPr>
        </a:p>
      </dgm:t>
    </dgm:pt>
    <dgm:pt modelId="{F8C565CB-F02F-49DD-8F1A-E2D32306B445}">
      <dgm:prSet/>
      <dgm:spPr/>
      <dgm:t>
        <a:bodyPr/>
        <a:lstStyle/>
        <a:p>
          <a:r>
            <a:rPr lang="en-US">
              <a:solidFill>
                <a:srgbClr val="EEC825"/>
              </a:solidFill>
            </a:rPr>
            <a:t>Each User Story completed within time constraints</a:t>
          </a:r>
        </a:p>
      </dgm:t>
    </dgm:pt>
    <dgm:pt modelId="{116086E4-3DA2-4410-9B39-9F62847B9BDE}" type="parTrans" cxnId="{ADD64242-AC47-4D8E-B6CF-E68B6EBBE21C}">
      <dgm:prSet/>
      <dgm:spPr/>
      <dgm:t>
        <a:bodyPr/>
        <a:lstStyle/>
        <a:p>
          <a:endParaRPr lang="en-US">
            <a:solidFill>
              <a:srgbClr val="EEC825"/>
            </a:solidFill>
          </a:endParaRPr>
        </a:p>
      </dgm:t>
    </dgm:pt>
    <dgm:pt modelId="{CF4455B3-6B7C-4013-9023-23B5421D7AF5}" type="sibTrans" cxnId="{ADD64242-AC47-4D8E-B6CF-E68B6EBBE21C}">
      <dgm:prSet/>
      <dgm:spPr/>
      <dgm:t>
        <a:bodyPr/>
        <a:lstStyle/>
        <a:p>
          <a:endParaRPr lang="en-US">
            <a:solidFill>
              <a:srgbClr val="EEC825"/>
            </a:solidFill>
          </a:endParaRPr>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90000"/>
            </a:lnSpc>
            <a:spcBef>
              <a:spcPct val="0"/>
            </a:spcBef>
            <a:spcAft>
              <a:spcPct val="35000"/>
            </a:spcAft>
            <a:buNone/>
          </a:pPr>
          <a:endParaRPr lang="en-US" sz="1500" kern="1200">
            <a:solidFill>
              <a:srgbClr val="EEC825"/>
            </a:solidFill>
          </a:endParaRP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a:solidFill>
                <a:srgbClr val="EEC825"/>
              </a:solidFill>
            </a:rPr>
            <a:t>15 User Stories total</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EEC825"/>
            </a:solidFill>
          </a:endParaRP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t" anchorCtr="1">
          <a:noAutofit/>
        </a:bodyPr>
        <a:lstStyle/>
        <a:p>
          <a:pPr marL="0" lvl="0" indent="0" algn="ctr" defTabSz="889000">
            <a:lnSpc>
              <a:spcPct val="90000"/>
            </a:lnSpc>
            <a:spcBef>
              <a:spcPct val="0"/>
            </a:spcBef>
            <a:spcAft>
              <a:spcPct val="35000"/>
            </a:spcAft>
            <a:buNone/>
          </a:pPr>
          <a:r>
            <a:rPr lang="en-US" sz="2000" kern="1200">
              <a:solidFill>
                <a:srgbClr val="EEC825"/>
              </a:solidFill>
            </a:rPr>
            <a:t>Well defined acceptance tests and engineering tasks</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90000"/>
            </a:lnSpc>
            <a:spcBef>
              <a:spcPct val="0"/>
            </a:spcBef>
            <a:spcAft>
              <a:spcPct val="35000"/>
            </a:spcAft>
            <a:buNone/>
          </a:pPr>
          <a:endParaRPr lang="en-US" sz="1500" kern="1200">
            <a:solidFill>
              <a:srgbClr val="EEC825"/>
            </a:solidFill>
          </a:endParaRP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a:solidFill>
                <a:srgbClr val="EEC825"/>
              </a:solidFill>
            </a:rPr>
            <a:t>Each User Story completed within time constraints</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87EE4-2EE9-4EF8-9AED-6EF3A419E287}" type="datetimeFigureOut">
              <a:rPr lang="en-CA" smtClean="0"/>
              <a:t>2025-05-04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FE13A-6C1A-439F-9DBA-958AD654A076}" type="slidenum">
              <a:rPr lang="en-CA" smtClean="0"/>
              <a:t>‹#›</a:t>
            </a:fld>
            <a:endParaRPr lang="en-CA"/>
          </a:p>
        </p:txBody>
      </p:sp>
    </p:spTree>
    <p:extLst>
      <p:ext uri="{BB962C8B-B14F-4D97-AF65-F5344CB8AC3E}">
        <p14:creationId xmlns:p14="http://schemas.microsoft.com/office/powerpoint/2010/main" val="1826378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Ella</a:t>
            </a:r>
            <a:endParaRPr lang="en-CA"/>
          </a:p>
        </p:txBody>
      </p:sp>
      <p:sp>
        <p:nvSpPr>
          <p:cNvPr id="4" name="Slide Number Placeholder 3"/>
          <p:cNvSpPr>
            <a:spLocks noGrp="1"/>
          </p:cNvSpPr>
          <p:nvPr>
            <p:ph type="sldNum" sz="quarter" idx="5"/>
          </p:nvPr>
        </p:nvSpPr>
        <p:spPr/>
        <p:txBody>
          <a:bodyPr/>
          <a:lstStyle/>
          <a:p>
            <a:fld id="{58BFE13A-6C1A-439F-9DBA-958AD654A076}" type="slidenum">
              <a:rPr lang="en-CA" smtClean="0"/>
              <a:t>2</a:t>
            </a:fld>
            <a:endParaRPr lang="en-CA"/>
          </a:p>
        </p:txBody>
      </p:sp>
    </p:spTree>
    <p:extLst>
      <p:ext uri="{BB962C8B-B14F-4D97-AF65-F5344CB8AC3E}">
        <p14:creationId xmlns:p14="http://schemas.microsoft.com/office/powerpoint/2010/main" val="341890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Ella</a:t>
            </a:r>
            <a:endParaRPr lang="en-CA"/>
          </a:p>
        </p:txBody>
      </p:sp>
      <p:sp>
        <p:nvSpPr>
          <p:cNvPr id="4" name="Slide Number Placeholder 3"/>
          <p:cNvSpPr>
            <a:spLocks noGrp="1"/>
          </p:cNvSpPr>
          <p:nvPr>
            <p:ph type="sldNum" sz="quarter" idx="5"/>
          </p:nvPr>
        </p:nvSpPr>
        <p:spPr/>
        <p:txBody>
          <a:bodyPr/>
          <a:lstStyle/>
          <a:p>
            <a:fld id="{58BFE13A-6C1A-439F-9DBA-958AD654A076}" type="slidenum">
              <a:rPr lang="en-CA" smtClean="0"/>
              <a:t>3</a:t>
            </a:fld>
            <a:endParaRPr lang="en-CA"/>
          </a:p>
        </p:txBody>
      </p:sp>
    </p:spTree>
    <p:extLst>
      <p:ext uri="{BB962C8B-B14F-4D97-AF65-F5344CB8AC3E}">
        <p14:creationId xmlns:p14="http://schemas.microsoft.com/office/powerpoint/2010/main" val="197476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Junfa</a:t>
            </a:r>
            <a:endParaRPr lang="en-CA"/>
          </a:p>
        </p:txBody>
      </p:sp>
      <p:sp>
        <p:nvSpPr>
          <p:cNvPr id="4" name="Slide Number Placeholder 3"/>
          <p:cNvSpPr>
            <a:spLocks noGrp="1"/>
          </p:cNvSpPr>
          <p:nvPr>
            <p:ph type="sldNum" sz="quarter" idx="5"/>
          </p:nvPr>
        </p:nvSpPr>
        <p:spPr/>
        <p:txBody>
          <a:bodyPr/>
          <a:lstStyle/>
          <a:p>
            <a:fld id="{58BFE13A-6C1A-439F-9DBA-958AD654A076}" type="slidenum">
              <a:rPr lang="en-CA" smtClean="0"/>
              <a:t>4</a:t>
            </a:fld>
            <a:endParaRPr lang="en-CA"/>
          </a:p>
        </p:txBody>
      </p:sp>
    </p:spTree>
    <p:extLst>
      <p:ext uri="{BB962C8B-B14F-4D97-AF65-F5344CB8AC3E}">
        <p14:creationId xmlns:p14="http://schemas.microsoft.com/office/powerpoint/2010/main" val="233170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7D621-B94C-19CE-992F-FE5948469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7D154C-A275-3E92-6949-8AF6FF2DC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B09E8-0B0F-D6A6-1997-9977A9506283}"/>
              </a:ext>
            </a:extLst>
          </p:cNvPr>
          <p:cNvSpPr>
            <a:spLocks noGrp="1"/>
          </p:cNvSpPr>
          <p:nvPr>
            <p:ph type="body" idx="1"/>
          </p:nvPr>
        </p:nvSpPr>
        <p:spPr/>
        <p:txBody>
          <a:bodyPr/>
          <a:lstStyle/>
          <a:p>
            <a:r>
              <a:rPr lang="en-US"/>
              <a:t>William</a:t>
            </a:r>
            <a:endParaRPr lang="en-CA"/>
          </a:p>
        </p:txBody>
      </p:sp>
      <p:sp>
        <p:nvSpPr>
          <p:cNvPr id="4" name="Slide Number Placeholder 3">
            <a:extLst>
              <a:ext uri="{FF2B5EF4-FFF2-40B4-BE49-F238E27FC236}">
                <a16:creationId xmlns:a16="http://schemas.microsoft.com/office/drawing/2014/main" id="{BFD9373E-4F7B-9021-04B2-9CB76142FE5D}"/>
              </a:ext>
            </a:extLst>
          </p:cNvPr>
          <p:cNvSpPr>
            <a:spLocks noGrp="1"/>
          </p:cNvSpPr>
          <p:nvPr>
            <p:ph type="sldNum" sz="quarter" idx="5"/>
          </p:nvPr>
        </p:nvSpPr>
        <p:spPr/>
        <p:txBody>
          <a:bodyPr/>
          <a:lstStyle/>
          <a:p>
            <a:fld id="{58BFE13A-6C1A-439F-9DBA-958AD654A076}" type="slidenum">
              <a:rPr lang="en-CA" smtClean="0"/>
              <a:t>5</a:t>
            </a:fld>
            <a:endParaRPr lang="en-CA"/>
          </a:p>
        </p:txBody>
      </p:sp>
    </p:spTree>
    <p:extLst>
      <p:ext uri="{BB962C8B-B14F-4D97-AF65-F5344CB8AC3E}">
        <p14:creationId xmlns:p14="http://schemas.microsoft.com/office/powerpoint/2010/main" val="35361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Daniel</a:t>
            </a:r>
            <a:endParaRPr lang="en-CA"/>
          </a:p>
        </p:txBody>
      </p:sp>
      <p:sp>
        <p:nvSpPr>
          <p:cNvPr id="4" name="Slide Number Placeholder 3"/>
          <p:cNvSpPr>
            <a:spLocks noGrp="1"/>
          </p:cNvSpPr>
          <p:nvPr>
            <p:ph type="sldNum" sz="quarter" idx="5"/>
          </p:nvPr>
        </p:nvSpPr>
        <p:spPr/>
        <p:txBody>
          <a:bodyPr/>
          <a:lstStyle/>
          <a:p>
            <a:fld id="{58BFE13A-6C1A-439F-9DBA-958AD654A076}" type="slidenum">
              <a:rPr lang="en-CA" smtClean="0"/>
              <a:t>6</a:t>
            </a:fld>
            <a:endParaRPr lang="en-CA"/>
          </a:p>
        </p:txBody>
      </p:sp>
    </p:spTree>
    <p:extLst>
      <p:ext uri="{BB962C8B-B14F-4D97-AF65-F5344CB8AC3E}">
        <p14:creationId xmlns:p14="http://schemas.microsoft.com/office/powerpoint/2010/main" val="3020289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endParaRPr lang="en-CA"/>
          </a:p>
        </p:txBody>
      </p:sp>
      <p:sp>
        <p:nvSpPr>
          <p:cNvPr id="4" name="Slide Number Placeholder 3"/>
          <p:cNvSpPr>
            <a:spLocks noGrp="1"/>
          </p:cNvSpPr>
          <p:nvPr>
            <p:ph type="sldNum" sz="quarter" idx="5"/>
          </p:nvPr>
        </p:nvSpPr>
        <p:spPr/>
        <p:txBody>
          <a:bodyPr/>
          <a:lstStyle/>
          <a:p>
            <a:fld id="{58BFE13A-6C1A-439F-9DBA-958AD654A076}" type="slidenum">
              <a:rPr lang="en-CA" smtClean="0"/>
              <a:t>7</a:t>
            </a:fld>
            <a:endParaRPr lang="en-CA"/>
          </a:p>
        </p:txBody>
      </p:sp>
    </p:spTree>
    <p:extLst>
      <p:ext uri="{BB962C8B-B14F-4D97-AF65-F5344CB8AC3E}">
        <p14:creationId xmlns:p14="http://schemas.microsoft.com/office/powerpoint/2010/main" val="1470889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endParaRPr lang="en-CA"/>
          </a:p>
        </p:txBody>
      </p:sp>
      <p:sp>
        <p:nvSpPr>
          <p:cNvPr id="4" name="Slide Number Placeholder 3"/>
          <p:cNvSpPr>
            <a:spLocks noGrp="1"/>
          </p:cNvSpPr>
          <p:nvPr>
            <p:ph type="sldNum" sz="quarter" idx="5"/>
          </p:nvPr>
        </p:nvSpPr>
        <p:spPr/>
        <p:txBody>
          <a:bodyPr/>
          <a:lstStyle/>
          <a:p>
            <a:fld id="{58BFE13A-6C1A-439F-9DBA-958AD654A076}" type="slidenum">
              <a:rPr lang="en-CA" smtClean="0"/>
              <a:t>8</a:t>
            </a:fld>
            <a:endParaRPr lang="en-CA"/>
          </a:p>
        </p:txBody>
      </p:sp>
    </p:spTree>
    <p:extLst>
      <p:ext uri="{BB962C8B-B14F-4D97-AF65-F5344CB8AC3E}">
        <p14:creationId xmlns:p14="http://schemas.microsoft.com/office/powerpoint/2010/main" val="75327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endParaRPr lang="en-CA"/>
          </a:p>
        </p:txBody>
      </p:sp>
      <p:sp>
        <p:nvSpPr>
          <p:cNvPr id="4" name="Slide Number Placeholder 3"/>
          <p:cNvSpPr>
            <a:spLocks noGrp="1"/>
          </p:cNvSpPr>
          <p:nvPr>
            <p:ph type="sldNum" sz="quarter" idx="5"/>
          </p:nvPr>
        </p:nvSpPr>
        <p:spPr/>
        <p:txBody>
          <a:bodyPr/>
          <a:lstStyle/>
          <a:p>
            <a:fld id="{58BFE13A-6C1A-439F-9DBA-958AD654A076}" type="slidenum">
              <a:rPr lang="en-CA" smtClean="0"/>
              <a:t>9</a:t>
            </a:fld>
            <a:endParaRPr lang="en-CA"/>
          </a:p>
        </p:txBody>
      </p:sp>
    </p:spTree>
    <p:extLst>
      <p:ext uri="{BB962C8B-B14F-4D97-AF65-F5344CB8AC3E}">
        <p14:creationId xmlns:p14="http://schemas.microsoft.com/office/powerpoint/2010/main" val="923495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Jae</a:t>
            </a:r>
            <a:endParaRPr lang="en-CA"/>
          </a:p>
        </p:txBody>
      </p:sp>
      <p:sp>
        <p:nvSpPr>
          <p:cNvPr id="4" name="Slide Number Placeholder 3"/>
          <p:cNvSpPr>
            <a:spLocks noGrp="1"/>
          </p:cNvSpPr>
          <p:nvPr>
            <p:ph type="sldNum" sz="quarter" idx="5"/>
          </p:nvPr>
        </p:nvSpPr>
        <p:spPr/>
        <p:txBody>
          <a:bodyPr/>
          <a:lstStyle/>
          <a:p>
            <a:fld id="{58BFE13A-6C1A-439F-9DBA-958AD654A076}" type="slidenum">
              <a:rPr lang="en-CA" smtClean="0"/>
              <a:t>10</a:t>
            </a:fld>
            <a:endParaRPr lang="en-CA"/>
          </a:p>
        </p:txBody>
      </p:sp>
    </p:spTree>
    <p:extLst>
      <p:ext uri="{BB962C8B-B14F-4D97-AF65-F5344CB8AC3E}">
        <p14:creationId xmlns:p14="http://schemas.microsoft.com/office/powerpoint/2010/main" val="3005689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5/4/2025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5/4/2025</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5/4/2025</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a:solidFill>
            <a:srgbClr val="EEC825"/>
          </a:solidFill>
          <a:ln>
            <a:solidFill>
              <a:srgbClr val="0FAEF2"/>
            </a:solidFill>
          </a:ln>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79496" y="1603868"/>
            <a:ext cx="3503122" cy="1426521"/>
          </a:xfrm>
        </p:spPr>
        <p:txBody>
          <a:bodyPr>
            <a:normAutofit/>
          </a:bodyPr>
          <a:lstStyle/>
          <a:p>
            <a:pPr algn="l"/>
            <a:r>
              <a:rPr lang="en-US" sz="4400"/>
              <a:t>Group 8 – Barter Trader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89095" y="2964948"/>
            <a:ext cx="3503122" cy="2591372"/>
          </a:xfrm>
        </p:spPr>
        <p:txBody>
          <a:bodyPr>
            <a:normAutofit fontScale="92500" lnSpcReduction="20000"/>
          </a:bodyPr>
          <a:lstStyle/>
          <a:p>
            <a:pPr algn="l"/>
            <a:r>
              <a:rPr lang="en-US" sz="1800">
                <a:solidFill>
                  <a:srgbClr val="FC05CB"/>
                </a:solidFill>
              </a:rPr>
              <a:t>Alex Durling</a:t>
            </a:r>
          </a:p>
          <a:p>
            <a:pPr algn="l"/>
            <a:r>
              <a:rPr lang="en-US" sz="1800">
                <a:solidFill>
                  <a:srgbClr val="FC05CB"/>
                </a:solidFill>
              </a:rPr>
              <a:t>Daniel Essien</a:t>
            </a:r>
          </a:p>
          <a:p>
            <a:pPr algn="l"/>
            <a:r>
              <a:rPr lang="en-US" sz="1800">
                <a:solidFill>
                  <a:srgbClr val="FC05CB"/>
                </a:solidFill>
              </a:rPr>
              <a:t>Ella Morais</a:t>
            </a:r>
          </a:p>
          <a:p>
            <a:pPr algn="l"/>
            <a:r>
              <a:rPr lang="en-US" sz="1800">
                <a:solidFill>
                  <a:srgbClr val="FC05CB"/>
                </a:solidFill>
              </a:rPr>
              <a:t>Fred Vincent</a:t>
            </a:r>
          </a:p>
          <a:p>
            <a:pPr algn="l"/>
            <a:r>
              <a:rPr lang="en-US" sz="1800">
                <a:solidFill>
                  <a:srgbClr val="FC05CB"/>
                </a:solidFill>
              </a:rPr>
              <a:t>Jaelyn Cox</a:t>
            </a:r>
          </a:p>
          <a:p>
            <a:pPr algn="l"/>
            <a:r>
              <a:rPr lang="en-US" sz="1800" err="1">
                <a:solidFill>
                  <a:srgbClr val="FC05CB"/>
                </a:solidFill>
              </a:rPr>
              <a:t>Junfa</a:t>
            </a:r>
            <a:r>
              <a:rPr lang="en-US" sz="1800">
                <a:solidFill>
                  <a:srgbClr val="FC05CB"/>
                </a:solidFill>
              </a:rPr>
              <a:t> Li</a:t>
            </a:r>
          </a:p>
          <a:p>
            <a:pPr algn="l"/>
            <a:r>
              <a:rPr lang="en-US" sz="1800">
                <a:solidFill>
                  <a:srgbClr val="FC05CB"/>
                </a:solidFill>
              </a:rPr>
              <a:t>William Li</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608E-9CD6-9311-A270-3205D04D4992}"/>
              </a:ext>
            </a:extLst>
          </p:cNvPr>
          <p:cNvSpPr>
            <a:spLocks noGrp="1"/>
          </p:cNvSpPr>
          <p:nvPr>
            <p:ph type="title"/>
          </p:nvPr>
        </p:nvSpPr>
        <p:spPr>
          <a:xfrm>
            <a:off x="797064" y="2164484"/>
            <a:ext cx="5707899" cy="1675559"/>
          </a:xfrm>
        </p:spPr>
        <p:txBody>
          <a:bodyPr/>
          <a:lstStyle/>
          <a:p>
            <a:r>
              <a:rPr lang="en-US">
                <a:solidFill>
                  <a:srgbClr val="0FAEF2"/>
                </a:solidFill>
              </a:rPr>
              <a:t>Demo</a:t>
            </a:r>
            <a:endParaRPr lang="en-CA">
              <a:solidFill>
                <a:srgbClr val="0FAEF2"/>
              </a:solidFill>
            </a:endParaRPr>
          </a:p>
        </p:txBody>
      </p:sp>
      <p:pic>
        <p:nvPicPr>
          <p:cNvPr id="3" name="demo!">
            <a:hlinkClick r:id="" action="ppaction://media"/>
            <a:extLst>
              <a:ext uri="{FF2B5EF4-FFF2-40B4-BE49-F238E27FC236}">
                <a16:creationId xmlns:a16="http://schemas.microsoft.com/office/drawing/2014/main" id="{A5E7A714-9266-B499-03D7-6026E77B7F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33465" y="345440"/>
            <a:ext cx="5171123" cy="6167120"/>
          </a:xfrm>
          <a:prstGeom prst="rect">
            <a:avLst/>
          </a:prstGeom>
        </p:spPr>
      </p:pic>
    </p:spTree>
    <p:extLst>
      <p:ext uri="{BB962C8B-B14F-4D97-AF65-F5344CB8AC3E}">
        <p14:creationId xmlns:p14="http://schemas.microsoft.com/office/powerpoint/2010/main" val="421164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a:solidFill>
                  <a:srgbClr val="0FAEF2"/>
                </a:solidFill>
              </a:rPr>
              <a:t>User Stories</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21309547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76A9-1869-213A-DE2E-6276F5237E35}"/>
              </a:ext>
            </a:extLst>
          </p:cNvPr>
          <p:cNvSpPr>
            <a:spLocks noGrp="1"/>
          </p:cNvSpPr>
          <p:nvPr>
            <p:ph type="title"/>
          </p:nvPr>
        </p:nvSpPr>
        <p:spPr/>
        <p:txBody>
          <a:bodyPr/>
          <a:lstStyle/>
          <a:p>
            <a:r>
              <a:rPr lang="en-US">
                <a:solidFill>
                  <a:srgbClr val="EEC825"/>
                </a:solidFill>
              </a:rPr>
              <a:t>3 Main Features</a:t>
            </a:r>
            <a:endParaRPr lang="en-CA">
              <a:solidFill>
                <a:srgbClr val="EEC825"/>
              </a:solidFill>
            </a:endParaRPr>
          </a:p>
        </p:txBody>
      </p:sp>
      <p:sp>
        <p:nvSpPr>
          <p:cNvPr id="5" name="TextBox 4">
            <a:extLst>
              <a:ext uri="{FF2B5EF4-FFF2-40B4-BE49-F238E27FC236}">
                <a16:creationId xmlns:a16="http://schemas.microsoft.com/office/drawing/2014/main" id="{01B77C86-67D4-00C1-68D2-4823BD8F51A5}"/>
              </a:ext>
            </a:extLst>
          </p:cNvPr>
          <p:cNvSpPr txBox="1"/>
          <p:nvPr/>
        </p:nvSpPr>
        <p:spPr>
          <a:xfrm>
            <a:off x="2943304" y="2408178"/>
            <a:ext cx="639919" cy="369332"/>
          </a:xfrm>
          <a:prstGeom prst="rect">
            <a:avLst/>
          </a:prstGeom>
          <a:noFill/>
        </p:spPr>
        <p:txBody>
          <a:bodyPr wrap="none" rtlCol="0">
            <a:spAutoFit/>
          </a:bodyPr>
          <a:lstStyle/>
          <a:p>
            <a:r>
              <a:rPr lang="en-US" sz="1800">
                <a:solidFill>
                  <a:srgbClr val="FC05CB"/>
                </a:solidFill>
              </a:rPr>
              <a:t>Chat</a:t>
            </a:r>
          </a:p>
        </p:txBody>
      </p:sp>
      <p:sp>
        <p:nvSpPr>
          <p:cNvPr id="6" name="TextBox 5">
            <a:extLst>
              <a:ext uri="{FF2B5EF4-FFF2-40B4-BE49-F238E27FC236}">
                <a16:creationId xmlns:a16="http://schemas.microsoft.com/office/drawing/2014/main" id="{FD490B1B-36BB-CFEB-677B-4622C3C11EB3}"/>
              </a:ext>
            </a:extLst>
          </p:cNvPr>
          <p:cNvSpPr txBox="1"/>
          <p:nvPr/>
        </p:nvSpPr>
        <p:spPr>
          <a:xfrm>
            <a:off x="8256269" y="2408178"/>
            <a:ext cx="1554480" cy="369332"/>
          </a:xfrm>
          <a:prstGeom prst="rect">
            <a:avLst/>
          </a:prstGeom>
          <a:noFill/>
        </p:spPr>
        <p:txBody>
          <a:bodyPr wrap="square" rtlCol="0">
            <a:spAutoFit/>
          </a:bodyPr>
          <a:lstStyle/>
          <a:p>
            <a:r>
              <a:rPr lang="en-US">
                <a:solidFill>
                  <a:srgbClr val="FF33CC"/>
                </a:solidFill>
              </a:rPr>
              <a:t>Notifications</a:t>
            </a:r>
            <a:endParaRPr lang="en-CA">
              <a:solidFill>
                <a:srgbClr val="FF33CC"/>
              </a:solidFill>
            </a:endParaRPr>
          </a:p>
        </p:txBody>
      </p:sp>
      <p:pic>
        <p:nvPicPr>
          <p:cNvPr id="8" name="Picture 7" descr="Chat with solid fill">
            <a:extLst>
              <a:ext uri="{FF2B5EF4-FFF2-40B4-BE49-F238E27FC236}">
                <a16:creationId xmlns:a16="http://schemas.microsoft.com/office/drawing/2014/main" id="{892634DB-B915-41FB-4A60-50789F3B8D3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414863" y="3387714"/>
            <a:ext cx="1603387" cy="1603387"/>
          </a:xfrm>
          <a:prstGeom prst="rect">
            <a:avLst/>
          </a:prstGeom>
        </p:spPr>
      </p:pic>
      <p:pic>
        <p:nvPicPr>
          <p:cNvPr id="10" name="Picture 9" descr="Bell with solid fill">
            <a:extLst>
              <a:ext uri="{FF2B5EF4-FFF2-40B4-BE49-F238E27FC236}">
                <a16:creationId xmlns:a16="http://schemas.microsoft.com/office/drawing/2014/main" id="{3C838FE5-5966-11C9-08A3-7EDB8C08DDF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185108" y="3387714"/>
            <a:ext cx="1603387" cy="1603387"/>
          </a:xfrm>
          <a:prstGeom prst="rect">
            <a:avLst/>
          </a:prstGeom>
        </p:spPr>
      </p:pic>
      <p:pic>
        <p:nvPicPr>
          <p:cNvPr id="3" name="Graphic 2" descr="Magnifying glass with solid fill">
            <a:extLst>
              <a:ext uri="{FF2B5EF4-FFF2-40B4-BE49-F238E27FC236}">
                <a16:creationId xmlns:a16="http://schemas.microsoft.com/office/drawing/2014/main" id="{C2C4144A-DABD-6F97-9A5A-B3E0A36A0B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69952" y="3384897"/>
            <a:ext cx="1498847" cy="1476653"/>
          </a:xfrm>
          <a:prstGeom prst="rect">
            <a:avLst/>
          </a:prstGeom>
        </p:spPr>
      </p:pic>
      <p:sp>
        <p:nvSpPr>
          <p:cNvPr id="7" name="TextBox 6">
            <a:extLst>
              <a:ext uri="{FF2B5EF4-FFF2-40B4-BE49-F238E27FC236}">
                <a16:creationId xmlns:a16="http://schemas.microsoft.com/office/drawing/2014/main" id="{8213CBFB-ED08-D264-E6A7-F64A2B219CCD}"/>
              </a:ext>
            </a:extLst>
          </p:cNvPr>
          <p:cNvSpPr txBox="1"/>
          <p:nvPr/>
        </p:nvSpPr>
        <p:spPr>
          <a:xfrm>
            <a:off x="5732371" y="2408178"/>
            <a:ext cx="783420" cy="369332"/>
          </a:xfrm>
          <a:prstGeom prst="rect">
            <a:avLst/>
          </a:prstGeom>
          <a:noFill/>
        </p:spPr>
        <p:txBody>
          <a:bodyPr wrap="none" lIns="91440" tIns="45720" rIns="91440" bIns="45720" rtlCol="0" anchor="t">
            <a:spAutoFit/>
          </a:bodyPr>
          <a:lstStyle/>
          <a:p>
            <a:r>
              <a:rPr lang="en-US">
                <a:solidFill>
                  <a:srgbClr val="FC05CB"/>
                </a:solidFill>
              </a:rPr>
              <a:t>Search</a:t>
            </a:r>
            <a:endParaRPr lang="en-US" sz="1800">
              <a:solidFill>
                <a:srgbClr val="FC05CB"/>
              </a:solidFill>
            </a:endParaRPr>
          </a:p>
        </p:txBody>
      </p:sp>
    </p:spTree>
    <p:extLst>
      <p:ext uri="{BB962C8B-B14F-4D97-AF65-F5344CB8AC3E}">
        <p14:creationId xmlns:p14="http://schemas.microsoft.com/office/powerpoint/2010/main" val="3537914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AAE0D-9961-46CE-FAF2-E9A3E841C1C1}"/>
              </a:ext>
            </a:extLst>
          </p:cNvPr>
          <p:cNvSpPr>
            <a:spLocks noGrp="1"/>
          </p:cNvSpPr>
          <p:nvPr>
            <p:ph type="title"/>
          </p:nvPr>
        </p:nvSpPr>
        <p:spPr>
          <a:xfrm>
            <a:off x="913795" y="609600"/>
            <a:ext cx="5978072" cy="1556702"/>
          </a:xfrm>
        </p:spPr>
        <p:txBody>
          <a:bodyPr vert="horz" lIns="91440" tIns="45720" rIns="91440" bIns="45720" rtlCol="0" anchor="ctr">
            <a:normAutofit/>
          </a:bodyPr>
          <a:lstStyle/>
          <a:p>
            <a:r>
              <a:rPr lang="en-US"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Chat</a:t>
            </a:r>
          </a:p>
        </p:txBody>
      </p:sp>
      <p:sp>
        <p:nvSpPr>
          <p:cNvPr id="4" name="Text Placeholder 3">
            <a:extLst>
              <a:ext uri="{FF2B5EF4-FFF2-40B4-BE49-F238E27FC236}">
                <a16:creationId xmlns:a16="http://schemas.microsoft.com/office/drawing/2014/main" id="{34FA7151-A85E-E166-BF3D-F4A11A0B1CC1}"/>
              </a:ext>
            </a:extLst>
          </p:cNvPr>
          <p:cNvSpPr>
            <a:spLocks noGrp="1"/>
          </p:cNvSpPr>
          <p:nvPr>
            <p:ph type="body" sz="half" idx="2"/>
          </p:nvPr>
        </p:nvSpPr>
        <p:spPr>
          <a:xfrm>
            <a:off x="913795" y="2354729"/>
            <a:ext cx="5978072" cy="3340119"/>
          </a:xfrm>
        </p:spPr>
        <p:txBody>
          <a:bodyPr vert="horz" lIns="91440" tIns="45720" rIns="91440" bIns="45720" rtlCol="0" anchor="t">
            <a:normAutofit/>
          </a:bodyPr>
          <a:lstStyle/>
          <a:p>
            <a:pPr algn="l"/>
            <a:r>
              <a:rPr lang="en-US"/>
              <a:t>Importance</a:t>
            </a:r>
          </a:p>
          <a:p>
            <a:pPr marL="285750" indent="-285750" algn="l">
              <a:buFont typeface="Wingdings 2" charset="2"/>
              <a:buChar char="o"/>
            </a:pPr>
            <a:r>
              <a:rPr lang="en-US"/>
              <a:t>Communication between Providers and Receivers</a:t>
            </a:r>
          </a:p>
          <a:p>
            <a:pPr marL="285750" indent="-285750" algn="l">
              <a:buFont typeface="Wingdings 2" charset="2"/>
              <a:buChar char="o"/>
            </a:pPr>
            <a:r>
              <a:rPr lang="en-US"/>
              <a:t>Ease of Exchange</a:t>
            </a:r>
          </a:p>
          <a:p>
            <a:pPr algn="l"/>
            <a:r>
              <a:rPr lang="en-US"/>
              <a:t>Related User Stories</a:t>
            </a:r>
          </a:p>
          <a:p>
            <a:pPr marL="285750" indent="-285750" algn="l">
              <a:buFont typeface="Wingdings 2" charset="2"/>
              <a:buChar char="o"/>
            </a:pPr>
            <a:r>
              <a:rPr lang="en-US"/>
              <a:t>Provider Received Offers Page</a:t>
            </a:r>
          </a:p>
          <a:p>
            <a:pPr marL="285750" indent="-285750" algn="l">
              <a:buFont typeface="Wingdings 2" charset="2"/>
              <a:buChar char="o"/>
            </a:pPr>
            <a:r>
              <a:rPr lang="en-US"/>
              <a:t>Offer Exchange Form for Receivers</a:t>
            </a:r>
          </a:p>
        </p:txBody>
      </p:sp>
      <p:pic>
        <p:nvPicPr>
          <p:cNvPr id="17" name="Picture 16">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Content Placeholder 7" descr="A close-up of a cell phone&#10;&#10;AI-generated content may be incorrect.">
            <a:extLst>
              <a:ext uri="{FF2B5EF4-FFF2-40B4-BE49-F238E27FC236}">
                <a16:creationId xmlns:a16="http://schemas.microsoft.com/office/drawing/2014/main" id="{41618D02-FB2C-9608-539D-62CEFC69A355}"/>
              </a:ext>
            </a:extLst>
          </p:cNvPr>
          <p:cNvPicPr>
            <a:picLocks noGrp="1" noChangeAspect="1"/>
          </p:cNvPicPr>
          <p:nvPr>
            <p:ph idx="1"/>
          </p:nvPr>
        </p:nvPicPr>
        <p:blipFill>
          <a:blip r:embed="rId5"/>
          <a:stretch>
            <a:fillRect/>
          </a:stretch>
        </p:blipFill>
        <p:spPr>
          <a:xfrm>
            <a:off x="8783780" y="609600"/>
            <a:ext cx="2385826" cy="5103372"/>
          </a:xfrm>
          <a:prstGeom prst="rect">
            <a:avLst/>
          </a:prstGeom>
        </p:spPr>
      </p:pic>
    </p:spTree>
    <p:extLst>
      <p:ext uri="{BB962C8B-B14F-4D97-AF65-F5344CB8AC3E}">
        <p14:creationId xmlns:p14="http://schemas.microsoft.com/office/powerpoint/2010/main" val="448591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1079B9CA-4E2A-C4A0-46CE-FA88D1F3BBAF}"/>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F5BD3-47D7-C5E8-9247-20577F4AC74B}"/>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Search</a:t>
            </a:r>
          </a:p>
        </p:txBody>
      </p:sp>
      <p:sp>
        <p:nvSpPr>
          <p:cNvPr id="4" name="Text Placeholder 3">
            <a:extLst>
              <a:ext uri="{FF2B5EF4-FFF2-40B4-BE49-F238E27FC236}">
                <a16:creationId xmlns:a16="http://schemas.microsoft.com/office/drawing/2014/main" id="{0724E627-8582-BA4C-E6FD-CCAB48018C0B}"/>
              </a:ext>
            </a:extLst>
          </p:cNvPr>
          <p:cNvSpPr>
            <a:spLocks noGrp="1"/>
          </p:cNvSpPr>
          <p:nvPr>
            <p:ph type="body" sz="half" idx="2"/>
          </p:nvPr>
        </p:nvSpPr>
        <p:spPr>
          <a:xfrm>
            <a:off x="913796" y="2247153"/>
            <a:ext cx="3358084" cy="3544046"/>
          </a:xfrm>
        </p:spPr>
        <p:txBody>
          <a:bodyPr vert="horz" lIns="91440" tIns="45720" rIns="91440" bIns="45720" rtlCol="0" anchor="t">
            <a:normAutofit/>
          </a:bodyPr>
          <a:lstStyle/>
          <a:p>
            <a:pPr algn="l"/>
            <a:r>
              <a:rPr lang="en-US" sz="1800"/>
              <a:t>Importance</a:t>
            </a:r>
          </a:p>
          <a:p>
            <a:pPr marL="285750" indent="-285750" algn="l">
              <a:buFont typeface="Wingdings 2" charset="2"/>
              <a:buChar char="o"/>
            </a:pPr>
            <a:r>
              <a:rPr lang="en-US" sz="1800"/>
              <a:t>Smooth Navigation and Query Processing</a:t>
            </a:r>
          </a:p>
          <a:p>
            <a:pPr marL="285750" indent="-285750" algn="l">
              <a:buFont typeface="Wingdings 2" charset="2"/>
              <a:buChar char="o"/>
            </a:pPr>
            <a:r>
              <a:rPr lang="en-US" sz="1800"/>
              <a:t>Simplicity in Accessing Information</a:t>
            </a:r>
          </a:p>
          <a:p>
            <a:pPr algn="l"/>
            <a:r>
              <a:rPr lang="en-US" sz="1800"/>
              <a:t>Related User Stories</a:t>
            </a:r>
          </a:p>
          <a:p>
            <a:pPr marL="285750" indent="-285750" algn="l">
              <a:buFont typeface="Wingdings 2" charset="2"/>
              <a:buChar char="o"/>
            </a:pPr>
            <a:r>
              <a:rPr lang="en-US" sz="1800"/>
              <a:t>Product Details</a:t>
            </a:r>
          </a:p>
          <a:p>
            <a:pPr marL="285750" indent="-285750" algn="l">
              <a:buFont typeface="Wingdings 2" charset="2"/>
              <a:buChar char="o"/>
            </a:pPr>
            <a:r>
              <a:rPr lang="en-US" sz="1800"/>
              <a:t>View location on map</a:t>
            </a:r>
          </a:p>
        </p:txBody>
      </p:sp>
      <p:pic>
        <p:nvPicPr>
          <p:cNvPr id="6" name="Content Placeholder 5" descr="A screenshot of a phone&#10;&#10;AI-generated content may be incorrect.">
            <a:extLst>
              <a:ext uri="{FF2B5EF4-FFF2-40B4-BE49-F238E27FC236}">
                <a16:creationId xmlns:a16="http://schemas.microsoft.com/office/drawing/2014/main" id="{D9D3342B-CAB4-20CB-58DE-099B56EEC226}"/>
              </a:ext>
            </a:extLst>
          </p:cNvPr>
          <p:cNvPicPr>
            <a:picLocks noGrp="1" noChangeAspect="1"/>
          </p:cNvPicPr>
          <p:nvPr>
            <p:ph idx="1"/>
          </p:nvPr>
        </p:nvPicPr>
        <p:blipFill>
          <a:blip r:embed="rId4"/>
          <a:stretch>
            <a:fillRect/>
          </a:stretch>
        </p:blipFill>
        <p:spPr>
          <a:xfrm>
            <a:off x="6784140" y="643466"/>
            <a:ext cx="2895599" cy="5147733"/>
          </a:xfrm>
          <a:prstGeom prst="rect">
            <a:avLst/>
          </a:prstGeom>
        </p:spPr>
      </p:pic>
    </p:spTree>
    <p:extLst>
      <p:ext uri="{BB962C8B-B14F-4D97-AF65-F5344CB8AC3E}">
        <p14:creationId xmlns:p14="http://schemas.microsoft.com/office/powerpoint/2010/main" val="185943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CE117783-41D0-3AE0-9CCE-144529188679}"/>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39813-39FA-1323-982A-A1CFF332ADD9}"/>
              </a:ext>
            </a:extLst>
          </p:cNvPr>
          <p:cNvSpPr>
            <a:spLocks noGrp="1"/>
          </p:cNvSpPr>
          <p:nvPr>
            <p:ph type="title"/>
          </p:nvPr>
        </p:nvSpPr>
        <p:spPr>
          <a:xfrm>
            <a:off x="5279472" y="609600"/>
            <a:ext cx="5844759" cy="970450"/>
          </a:xfrm>
        </p:spPr>
        <p:txBody>
          <a:bodyPr vert="horz" lIns="91440" tIns="45720" rIns="91440" bIns="45720" rtlCol="0" anchor="ctr">
            <a:normAutofit/>
          </a:bodyPr>
          <a:lstStyle/>
          <a:p>
            <a:r>
              <a:rPr lang="en-US" sz="4000"/>
              <a:t>Notifications</a:t>
            </a:r>
          </a:p>
        </p:txBody>
      </p:sp>
      <p:pic>
        <p:nvPicPr>
          <p:cNvPr id="22" name="Picture 21">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8" name="Content Placeholder 7" descr="A screenshot of a cell phone&#10;&#10;AI-generated content may be incorrect.">
            <a:extLst>
              <a:ext uri="{FF2B5EF4-FFF2-40B4-BE49-F238E27FC236}">
                <a16:creationId xmlns:a16="http://schemas.microsoft.com/office/drawing/2014/main" id="{1D6A02EE-5CD1-9DCB-CD9F-B30F9C2616C4}"/>
              </a:ext>
            </a:extLst>
          </p:cNvPr>
          <p:cNvPicPr>
            <a:picLocks noGrp="1" noChangeAspect="1"/>
          </p:cNvPicPr>
          <p:nvPr>
            <p:ph idx="1"/>
          </p:nvPr>
        </p:nvPicPr>
        <p:blipFill>
          <a:blip r:embed="rId5"/>
          <a:srcRect t="7868" b="30302"/>
          <a:stretch/>
        </p:blipFill>
        <p:spPr>
          <a:xfrm>
            <a:off x="632815" y="643465"/>
            <a:ext cx="4003193" cy="5103372"/>
          </a:xfrm>
          <a:prstGeom prst="rect">
            <a:avLst/>
          </a:prstGeom>
        </p:spPr>
      </p:pic>
      <p:sp>
        <p:nvSpPr>
          <p:cNvPr id="4" name="Text Placeholder 3">
            <a:extLst>
              <a:ext uri="{FF2B5EF4-FFF2-40B4-BE49-F238E27FC236}">
                <a16:creationId xmlns:a16="http://schemas.microsoft.com/office/drawing/2014/main" id="{B1CCC6B7-F1B1-BB7E-0B56-6718EA2D48DC}"/>
              </a:ext>
            </a:extLst>
          </p:cNvPr>
          <p:cNvSpPr>
            <a:spLocks noGrp="1"/>
          </p:cNvSpPr>
          <p:nvPr>
            <p:ph type="body" sz="half" idx="2"/>
          </p:nvPr>
        </p:nvSpPr>
        <p:spPr>
          <a:xfrm>
            <a:off x="5279472" y="1828801"/>
            <a:ext cx="5844760" cy="3866048"/>
          </a:xfrm>
        </p:spPr>
        <p:txBody>
          <a:bodyPr vert="horz" lIns="91440" tIns="45720" rIns="91440" bIns="45720" rtlCol="0" anchor="ctr">
            <a:normAutofit/>
          </a:bodyPr>
          <a:lstStyle/>
          <a:p>
            <a:pPr algn="l"/>
            <a:r>
              <a:rPr lang="en-US"/>
              <a:t>Importance</a:t>
            </a:r>
          </a:p>
          <a:p>
            <a:pPr marL="285750" indent="-285750" algn="l">
              <a:buFont typeface="Wingdings 2" charset="2"/>
              <a:buChar char="o"/>
            </a:pPr>
            <a:r>
              <a:rPr lang="en-US"/>
              <a:t>Product Posting Reminders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Wingdings 2" charset="2"/>
              <a:buChar char="o"/>
            </a:pPr>
            <a:r>
              <a:rPr lang="en-US"/>
              <a:t>Chat Initiation</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algn="l"/>
            <a:r>
              <a:rPr lang="en-US"/>
              <a:t>Related User Stories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Wingdings 2" charset="2"/>
              <a:buChar char="o"/>
            </a:pPr>
            <a:r>
              <a:rPr lang="en-US"/>
              <a:t>Product Details</a:t>
            </a:r>
            <a:endParaRPr lang="en-US" sz="1300">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Wingdings 2" charset="2"/>
              <a:buChar char="o"/>
            </a:pPr>
            <a:r>
              <a:rPr lang="en-US"/>
              <a:t>Offer Exchange</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84565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ECF7-7BD7-B61D-F271-481B291DD1E2}"/>
              </a:ext>
            </a:extLst>
          </p:cNvPr>
          <p:cNvSpPr>
            <a:spLocks noGrp="1"/>
          </p:cNvSpPr>
          <p:nvPr>
            <p:ph type="title"/>
          </p:nvPr>
        </p:nvSpPr>
        <p:spPr/>
        <p:txBody>
          <a:bodyPr/>
          <a:lstStyle/>
          <a:p>
            <a:r>
              <a:rPr lang="en-US">
                <a:solidFill>
                  <a:srgbClr val="FF33CC"/>
                </a:solidFill>
              </a:rPr>
              <a:t>Achievements and Failures</a:t>
            </a:r>
            <a:endParaRPr lang="en-CA">
              <a:solidFill>
                <a:srgbClr val="FF33CC"/>
              </a:solidFill>
            </a:endParaRPr>
          </a:p>
        </p:txBody>
      </p:sp>
      <p:sp>
        <p:nvSpPr>
          <p:cNvPr id="3" name="Text Placeholder 2">
            <a:extLst>
              <a:ext uri="{FF2B5EF4-FFF2-40B4-BE49-F238E27FC236}">
                <a16:creationId xmlns:a16="http://schemas.microsoft.com/office/drawing/2014/main" id="{FE1BB37E-0FEE-63D4-C4C8-FB2666C7DB99}"/>
              </a:ext>
            </a:extLst>
          </p:cNvPr>
          <p:cNvSpPr>
            <a:spLocks noGrp="1"/>
          </p:cNvSpPr>
          <p:nvPr>
            <p:ph type="body" idx="1"/>
          </p:nvPr>
        </p:nvSpPr>
        <p:spPr/>
        <p:txBody>
          <a:bodyPr/>
          <a:lstStyle/>
          <a:p>
            <a:r>
              <a:rPr lang="en-US">
                <a:solidFill>
                  <a:srgbClr val="0FAEF2"/>
                </a:solidFill>
              </a:rPr>
              <a:t>Failures</a:t>
            </a:r>
            <a:endParaRPr lang="en-CA" err="1">
              <a:solidFill>
                <a:srgbClr val="EEC825"/>
              </a:solidFill>
            </a:endParaRPr>
          </a:p>
        </p:txBody>
      </p:sp>
      <p:sp>
        <p:nvSpPr>
          <p:cNvPr id="4" name="Content Placeholder 3">
            <a:extLst>
              <a:ext uri="{FF2B5EF4-FFF2-40B4-BE49-F238E27FC236}">
                <a16:creationId xmlns:a16="http://schemas.microsoft.com/office/drawing/2014/main" id="{EEEDE7B1-F419-9634-593E-95B0B582F3A3}"/>
              </a:ext>
            </a:extLst>
          </p:cNvPr>
          <p:cNvSpPr>
            <a:spLocks noGrp="1"/>
          </p:cNvSpPr>
          <p:nvPr>
            <p:ph sz="half" idx="2"/>
          </p:nvPr>
        </p:nvSpPr>
        <p:spPr/>
        <p:txBody>
          <a:bodyPr>
            <a:normAutofit/>
          </a:bodyPr>
          <a:lstStyle/>
          <a:p>
            <a:pPr indent="-305435"/>
            <a:r>
              <a:rPr lang="en-US" sz="1700">
                <a:solidFill>
                  <a:srgbClr val="0FAEF2"/>
                </a:solidFill>
              </a:rPr>
              <a:t>Some User Stories went beyond the allocated time frame</a:t>
            </a:r>
            <a:endParaRPr lang="en-US" sz="1700">
              <a:ln>
                <a:solidFill>
                  <a:prstClr val="black">
                    <a:lumMod val="75000"/>
                    <a:lumOff val="25000"/>
                    <a:alpha val="10000"/>
                  </a:prstClr>
                </a:solidFill>
              </a:ln>
              <a:solidFill>
                <a:srgbClr val="0FAEF2"/>
              </a:solidFill>
              <a:effectLst>
                <a:outerShdw blurRad="9525" dist="25400" dir="14640000" algn="tl" rotWithShape="0">
                  <a:prstClr val="black">
                    <a:alpha val="30000"/>
                  </a:prstClr>
                </a:outerShdw>
              </a:effectLst>
            </a:endParaRPr>
          </a:p>
          <a:p>
            <a:pPr indent="-305435"/>
            <a:r>
              <a:rPr lang="en-US" sz="1700">
                <a:solidFill>
                  <a:srgbClr val="0FAEF2"/>
                </a:solidFill>
              </a:rPr>
              <a:t>Minor bugs remaining</a:t>
            </a:r>
            <a:endParaRPr lang="en-US" sz="1700">
              <a:ln>
                <a:solidFill>
                  <a:prstClr val="black">
                    <a:lumMod val="75000"/>
                    <a:lumOff val="25000"/>
                    <a:alpha val="10000"/>
                  </a:prstClr>
                </a:solidFill>
              </a:ln>
              <a:solidFill>
                <a:srgbClr val="FFFFFF"/>
              </a:solidFill>
              <a:effectLst>
                <a:outerShdw blurRad="9525" dist="25400" dir="14640000" algn="tl" rotWithShape="0">
                  <a:prstClr val="black">
                    <a:alpha val="30000"/>
                  </a:prstClr>
                </a:outerShdw>
              </a:effectLst>
            </a:endParaRPr>
          </a:p>
          <a:p>
            <a:pPr indent="-305435"/>
            <a:r>
              <a:rPr lang="en-US" sz="1700">
                <a:solidFill>
                  <a:srgbClr val="0FAEF2"/>
                </a:solidFill>
              </a:rPr>
              <a:t>Burndown chart was not uniform throughout all three months</a:t>
            </a:r>
            <a:endParaRPr lang="en-CA"/>
          </a:p>
        </p:txBody>
      </p:sp>
      <p:sp>
        <p:nvSpPr>
          <p:cNvPr id="5" name="Text Placeholder 4">
            <a:extLst>
              <a:ext uri="{FF2B5EF4-FFF2-40B4-BE49-F238E27FC236}">
                <a16:creationId xmlns:a16="http://schemas.microsoft.com/office/drawing/2014/main" id="{4D8A2ACE-2353-2283-846A-33C29A6B90E9}"/>
              </a:ext>
            </a:extLst>
          </p:cNvPr>
          <p:cNvSpPr>
            <a:spLocks noGrp="1"/>
          </p:cNvSpPr>
          <p:nvPr>
            <p:ph type="body" sz="quarter" idx="3"/>
          </p:nvPr>
        </p:nvSpPr>
        <p:spPr/>
        <p:txBody>
          <a:bodyPr/>
          <a:lstStyle/>
          <a:p>
            <a:r>
              <a:rPr lang="en-US">
                <a:solidFill>
                  <a:srgbClr val="EEC825"/>
                </a:solidFill>
              </a:rPr>
              <a:t>Achievement</a:t>
            </a:r>
            <a:endParaRPr lang="en-US"/>
          </a:p>
        </p:txBody>
      </p:sp>
      <p:sp>
        <p:nvSpPr>
          <p:cNvPr id="6" name="Content Placeholder 5">
            <a:extLst>
              <a:ext uri="{FF2B5EF4-FFF2-40B4-BE49-F238E27FC236}">
                <a16:creationId xmlns:a16="http://schemas.microsoft.com/office/drawing/2014/main" id="{93C26BF1-41DA-518B-4878-B0E06D76C1B4}"/>
              </a:ext>
            </a:extLst>
          </p:cNvPr>
          <p:cNvSpPr>
            <a:spLocks noGrp="1"/>
          </p:cNvSpPr>
          <p:nvPr>
            <p:ph sz="quarter" idx="4"/>
          </p:nvPr>
        </p:nvSpPr>
        <p:spPr/>
        <p:txBody>
          <a:bodyPr>
            <a:normAutofit/>
          </a:bodyPr>
          <a:lstStyle/>
          <a:p>
            <a:pPr marL="323215" indent="-285750"/>
            <a:r>
              <a:rPr lang="en-US">
                <a:ln>
                  <a:solidFill>
                    <a:prstClr val="black">
                      <a:lumMod val="75000"/>
                      <a:lumOff val="25000"/>
                      <a:alpha val="10000"/>
                    </a:prstClr>
                  </a:solidFill>
                </a:ln>
                <a:solidFill>
                  <a:srgbClr val="EEC825"/>
                </a:solidFill>
                <a:effectLst>
                  <a:outerShdw blurRad="9525" dist="25400" dir="14640000" algn="tl" rotWithShape="0">
                    <a:prstClr val="black">
                      <a:alpha val="30000"/>
                    </a:prstClr>
                  </a:outerShdw>
                </a:effectLst>
              </a:rPr>
              <a:t>Completed all User Stories in the given time frame</a:t>
            </a:r>
            <a:endParaRPr lang="en-US">
              <a:ln>
                <a:solidFill>
                  <a:prstClr val="black">
                    <a:lumMod val="75000"/>
                    <a:lumOff val="25000"/>
                    <a:alpha val="10000"/>
                  </a:prstClr>
                </a:solidFill>
              </a:ln>
              <a:solidFill>
                <a:srgbClr val="FFFFFF"/>
              </a:solidFill>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solidFill>
                  <a:srgbClr val="EEC825"/>
                </a:solidFill>
                <a:effectLst>
                  <a:outerShdw blurRad="9525" dist="25400" dir="14640000" algn="tl" rotWithShape="0">
                    <a:prstClr val="black">
                      <a:alpha val="30000"/>
                    </a:prstClr>
                  </a:outerShdw>
                </a:effectLst>
              </a:rPr>
              <a:t>Closed 96 issues on GitLab</a:t>
            </a:r>
            <a:endParaRPr lang="en-US">
              <a:ln>
                <a:solidFill>
                  <a:prstClr val="black">
                    <a:lumMod val="75000"/>
                    <a:lumOff val="25000"/>
                    <a:alpha val="10000"/>
                  </a:prstClr>
                </a:solidFill>
              </a:ln>
              <a:solidFill>
                <a:srgbClr val="FFFFFF"/>
              </a:solidFill>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solidFill>
                  <a:srgbClr val="EEC825"/>
                </a:solidFill>
                <a:effectLst>
                  <a:outerShdw blurRad="9525" dist="25400" dir="14640000" algn="tl" rotWithShape="0">
                    <a:prstClr val="black">
                      <a:alpha val="30000"/>
                    </a:prstClr>
                  </a:outerShdw>
                </a:effectLst>
              </a:rPr>
              <a:t>Good attendance for all our Client TA meetings</a:t>
            </a:r>
            <a:endParaRPr lang="en-US"/>
          </a:p>
        </p:txBody>
      </p:sp>
      <p:pic>
        <p:nvPicPr>
          <p:cNvPr id="7" name="Picture 6">
            <a:extLst>
              <a:ext uri="{FF2B5EF4-FFF2-40B4-BE49-F238E27FC236}">
                <a16:creationId xmlns:a16="http://schemas.microsoft.com/office/drawing/2014/main" id="{B55C9F98-24DD-DC7A-3570-0A9E7E6AE184}"/>
              </a:ext>
            </a:extLst>
          </p:cNvPr>
          <p:cNvPicPr>
            <a:picLocks noChangeAspect="1"/>
          </p:cNvPicPr>
          <p:nvPr/>
        </p:nvPicPr>
        <p:blipFill>
          <a:blip r:embed="rId3"/>
          <a:srcRect r="272" b="12479"/>
          <a:stretch/>
        </p:blipFill>
        <p:spPr>
          <a:xfrm>
            <a:off x="1519694" y="4870537"/>
            <a:ext cx="3818620" cy="400146"/>
          </a:xfrm>
          <a:prstGeom prst="rect">
            <a:avLst/>
          </a:prstGeom>
        </p:spPr>
      </p:pic>
      <p:pic>
        <p:nvPicPr>
          <p:cNvPr id="9" name="Picture 8">
            <a:extLst>
              <a:ext uri="{FF2B5EF4-FFF2-40B4-BE49-F238E27FC236}">
                <a16:creationId xmlns:a16="http://schemas.microsoft.com/office/drawing/2014/main" id="{CCB344B1-0E72-B341-02EF-9AA57BEFEB68}"/>
              </a:ext>
            </a:extLst>
          </p:cNvPr>
          <p:cNvPicPr>
            <a:picLocks noChangeAspect="1"/>
          </p:cNvPicPr>
          <p:nvPr/>
        </p:nvPicPr>
        <p:blipFill>
          <a:blip r:embed="rId4"/>
          <a:stretch>
            <a:fillRect/>
          </a:stretch>
        </p:blipFill>
        <p:spPr>
          <a:xfrm>
            <a:off x="6737567" y="4867797"/>
            <a:ext cx="4019550" cy="400050"/>
          </a:xfrm>
          <a:prstGeom prst="rect">
            <a:avLst/>
          </a:prstGeom>
        </p:spPr>
      </p:pic>
    </p:spTree>
    <p:extLst>
      <p:ext uri="{BB962C8B-B14F-4D97-AF65-F5344CB8AC3E}">
        <p14:creationId xmlns:p14="http://schemas.microsoft.com/office/powerpoint/2010/main" val="53248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3178-9FB5-92A8-1A08-A39A499BC813}"/>
              </a:ext>
            </a:extLst>
          </p:cNvPr>
          <p:cNvSpPr>
            <a:spLocks noGrp="1"/>
          </p:cNvSpPr>
          <p:nvPr>
            <p:ph type="title"/>
          </p:nvPr>
        </p:nvSpPr>
        <p:spPr/>
        <p:txBody>
          <a:bodyPr/>
          <a:lstStyle/>
          <a:p>
            <a:r>
              <a:rPr lang="en-US">
                <a:solidFill>
                  <a:srgbClr val="FF33CC"/>
                </a:solidFill>
              </a:rPr>
              <a:t>What Went Well</a:t>
            </a:r>
            <a:endParaRPr lang="en-CA">
              <a:solidFill>
                <a:srgbClr val="FF33CC"/>
              </a:solidFill>
            </a:endParaRPr>
          </a:p>
        </p:txBody>
      </p:sp>
      <p:pic>
        <p:nvPicPr>
          <p:cNvPr id="5" name="Content Placeholder 4" descr="A group of people posing for a photo&#10;&#10;AI-generated content may be incorrect.">
            <a:extLst>
              <a:ext uri="{FF2B5EF4-FFF2-40B4-BE49-F238E27FC236}">
                <a16:creationId xmlns:a16="http://schemas.microsoft.com/office/drawing/2014/main" id="{C7F2748A-3906-C630-1DFF-6F26D2448959}"/>
              </a:ext>
            </a:extLst>
          </p:cNvPr>
          <p:cNvPicPr>
            <a:picLocks noGrp="1" noChangeAspect="1"/>
          </p:cNvPicPr>
          <p:nvPr>
            <p:ph idx="1"/>
          </p:nvPr>
        </p:nvPicPr>
        <p:blipFill>
          <a:blip r:embed="rId3"/>
          <a:stretch>
            <a:fillRect/>
          </a:stretch>
        </p:blipFill>
        <p:spPr>
          <a:xfrm>
            <a:off x="5575827" y="1370227"/>
            <a:ext cx="5486400" cy="4114800"/>
          </a:xfrm>
        </p:spPr>
      </p:pic>
      <p:sp>
        <p:nvSpPr>
          <p:cNvPr id="4" name="Text Placeholder 3">
            <a:extLst>
              <a:ext uri="{FF2B5EF4-FFF2-40B4-BE49-F238E27FC236}">
                <a16:creationId xmlns:a16="http://schemas.microsoft.com/office/drawing/2014/main" id="{11582959-C393-5B0B-0A64-55B2C02EEC8D}"/>
              </a:ext>
            </a:extLst>
          </p:cNvPr>
          <p:cNvSpPr>
            <a:spLocks noGrp="1"/>
          </p:cNvSpPr>
          <p:nvPr>
            <p:ph type="body" sz="half" idx="2"/>
          </p:nvPr>
        </p:nvSpPr>
        <p:spPr/>
        <p:txBody>
          <a:bodyPr>
            <a:normAutofit lnSpcReduction="10000"/>
          </a:bodyPr>
          <a:lstStyle/>
          <a:p>
            <a:pPr algn="l"/>
            <a:r>
              <a:rPr lang="en-US">
                <a:solidFill>
                  <a:srgbClr val="EEC825"/>
                </a:solidFill>
              </a:rPr>
              <a:t>Implementation</a:t>
            </a:r>
          </a:p>
          <a:p>
            <a:pPr marL="285750" indent="-285750" algn="l">
              <a:buFont typeface="Courier New" panose="02070309020205020404" pitchFamily="49" charset="0"/>
              <a:buChar char="o"/>
            </a:pPr>
            <a:r>
              <a:rPr lang="en-US"/>
              <a:t>Teamwork</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Courier New" panose="02070309020205020404" pitchFamily="49" charset="0"/>
              <a:buChar char="o"/>
            </a:pPr>
            <a:r>
              <a:rPr lang="en-US"/>
              <a:t>Conflict Resolution</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Courier New" panose="02070309020205020404" pitchFamily="49" charset="0"/>
              <a:buChar char="o"/>
            </a:pPr>
            <a:r>
              <a:rPr lang="en-US">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rPr>
              <a:t>Firebase</a:t>
            </a:r>
            <a:endParaRPr lang="en-US">
              <a:solidFill>
                <a:srgbClr val="F4EDD8"/>
              </a:solidFill>
            </a:endParaRPr>
          </a:p>
          <a:p>
            <a:pPr marL="285750" indent="-285750" algn="l">
              <a:buFont typeface="Courier New" panose="02070309020205020404" pitchFamily="49" charset="0"/>
              <a:buChar char="o"/>
            </a:pPr>
            <a:r>
              <a:rPr lang="en-US">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rPr>
              <a:t>Push Notification</a:t>
            </a:r>
            <a:endParaRPr lang="en-US">
              <a:solidFill>
                <a:srgbClr val="F4EDD8"/>
              </a:solidFill>
            </a:endParaRPr>
          </a:p>
          <a:p>
            <a:pPr algn="l"/>
            <a:r>
              <a:rPr lang="en-US">
                <a:solidFill>
                  <a:srgbClr val="0FAEF2"/>
                </a:solidFill>
              </a:rPr>
              <a:t>Software Process:</a:t>
            </a:r>
            <a:endParaRPr lang="en-CA">
              <a:solidFill>
                <a:srgbClr val="0FAEF2"/>
              </a:solidFill>
            </a:endParaRPr>
          </a:p>
          <a:p>
            <a:pPr marL="285750" indent="-285750" algn="l">
              <a:buFont typeface="Courier New" panose="02070309020205020404" pitchFamily="49" charset="0"/>
              <a:buChar char="o"/>
            </a:pPr>
            <a:r>
              <a:rPr lang="en-CA"/>
              <a:t>Planning Game</a:t>
            </a:r>
            <a:endParaRPr lang="en-CA">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Courier New" panose="02070309020205020404" pitchFamily="49" charset="0"/>
              <a:buChar char="o"/>
            </a:pPr>
            <a:r>
              <a:rPr lang="en-CA"/>
              <a:t>Pair Programming</a:t>
            </a:r>
            <a:endParaRPr lang="en-CA">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199148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0E232-A990-D65D-4A42-10224B23F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AD129-02D2-9E0F-5786-97EDF718799C}"/>
              </a:ext>
            </a:extLst>
          </p:cNvPr>
          <p:cNvSpPr>
            <a:spLocks noGrp="1"/>
          </p:cNvSpPr>
          <p:nvPr>
            <p:ph type="title"/>
          </p:nvPr>
        </p:nvSpPr>
        <p:spPr/>
        <p:txBody>
          <a:bodyPr/>
          <a:lstStyle/>
          <a:p>
            <a:r>
              <a:rPr lang="en-US">
                <a:solidFill>
                  <a:srgbClr val="FF33CC"/>
                </a:solidFill>
              </a:rPr>
              <a:t>Challenges</a:t>
            </a:r>
            <a:endParaRPr lang="en-CA">
              <a:solidFill>
                <a:srgbClr val="FF33CC"/>
              </a:solidFill>
            </a:endParaRPr>
          </a:p>
        </p:txBody>
      </p:sp>
      <p:pic>
        <p:nvPicPr>
          <p:cNvPr id="5" name="Content Placeholder 4" descr="A computer screen shot of text&#10;&#10;AI-generated content may be incorrect.">
            <a:extLst>
              <a:ext uri="{FF2B5EF4-FFF2-40B4-BE49-F238E27FC236}">
                <a16:creationId xmlns:a16="http://schemas.microsoft.com/office/drawing/2014/main" id="{FA031E17-2386-B463-F7AE-A16D945891BA}"/>
              </a:ext>
            </a:extLst>
          </p:cNvPr>
          <p:cNvPicPr>
            <a:picLocks noGrp="1" noChangeAspect="1"/>
          </p:cNvPicPr>
          <p:nvPr>
            <p:ph idx="1"/>
          </p:nvPr>
        </p:nvPicPr>
        <p:blipFill>
          <a:blip r:embed="rId3"/>
          <a:stretch>
            <a:fillRect/>
          </a:stretch>
        </p:blipFill>
        <p:spPr>
          <a:xfrm>
            <a:off x="5044910" y="774046"/>
            <a:ext cx="6096000" cy="2120644"/>
          </a:xfrm>
        </p:spPr>
      </p:pic>
      <p:sp>
        <p:nvSpPr>
          <p:cNvPr id="4" name="Text Placeholder 3">
            <a:extLst>
              <a:ext uri="{FF2B5EF4-FFF2-40B4-BE49-F238E27FC236}">
                <a16:creationId xmlns:a16="http://schemas.microsoft.com/office/drawing/2014/main" id="{E7FE4A49-3E11-8F4F-D423-58E5E6EDE98B}"/>
              </a:ext>
            </a:extLst>
          </p:cNvPr>
          <p:cNvSpPr>
            <a:spLocks noGrp="1"/>
          </p:cNvSpPr>
          <p:nvPr>
            <p:ph type="body" sz="half" idx="2"/>
          </p:nvPr>
        </p:nvSpPr>
        <p:spPr/>
        <p:txBody>
          <a:bodyPr/>
          <a:lstStyle/>
          <a:p>
            <a:pPr algn="l"/>
            <a:r>
              <a:rPr lang="en-US">
                <a:solidFill>
                  <a:srgbClr val="EEC825"/>
                </a:solidFill>
              </a:rPr>
              <a:t>Implementation</a:t>
            </a:r>
          </a:p>
          <a:p>
            <a:pPr marL="285750" indent="-285750" algn="l">
              <a:buFont typeface="Courier New" panose="02070309020205020404" pitchFamily="49" charset="0"/>
              <a:buChar char="o"/>
            </a:pPr>
            <a:r>
              <a:rPr lang="en-US"/>
              <a:t>Merging Branches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Courier New" panose="02070309020205020404" pitchFamily="49" charset="0"/>
              <a:buChar char="o"/>
            </a:pPr>
            <a:r>
              <a:rPr lang="en-US"/>
              <a:t>Location Services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algn="l"/>
            <a:r>
              <a:rPr lang="en-US">
                <a:solidFill>
                  <a:srgbClr val="0FAEF2"/>
                </a:solidFill>
              </a:rPr>
              <a:t>Software Process:</a:t>
            </a:r>
            <a:endParaRPr lang="en-US">
              <a:ln>
                <a:solidFill>
                  <a:prstClr val="black">
                    <a:lumMod val="75000"/>
                    <a:lumOff val="25000"/>
                    <a:alpha val="10000"/>
                  </a:prstClr>
                </a:solidFill>
              </a:ln>
              <a:solidFill>
                <a:srgbClr val="0FAEF2"/>
              </a:solidFill>
              <a:effectLst>
                <a:outerShdw blurRad="9525" dist="25400" dir="14640000" algn="tl" rotWithShape="0">
                  <a:prstClr val="black">
                    <a:alpha val="30000"/>
                  </a:prstClr>
                </a:outerShdw>
              </a:effectLst>
            </a:endParaRPr>
          </a:p>
          <a:p>
            <a:pPr marL="285750" indent="-285750" algn="l">
              <a:buFont typeface="Courier New" panose="02070309020205020404" pitchFamily="49" charset="0"/>
              <a:buChar char="o"/>
            </a:pPr>
            <a:r>
              <a:rPr lang="en-CA"/>
              <a:t>Test Writing</a:t>
            </a:r>
            <a:endParaRPr lang="en-CA">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Courier New" panose="02070309020205020404" pitchFamily="49" charset="0"/>
              <a:buChar char="o"/>
            </a:pPr>
            <a:r>
              <a:rPr lang="en-CA"/>
              <a:t>Continuous Integration</a:t>
            </a:r>
            <a:endParaRPr lang="en-CA">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Courier New" panose="02070309020205020404" pitchFamily="49" charset="0"/>
              <a:buChar char="o"/>
            </a:pPr>
            <a:r>
              <a:rPr lang="en-CA">
                <a:ln>
                  <a:solidFill>
                    <a:prstClr val="black">
                      <a:lumMod val="75000"/>
                      <a:lumOff val="25000"/>
                      <a:alpha val="10000"/>
                    </a:prstClr>
                  </a:solidFill>
                </a:ln>
                <a:effectLst>
                  <a:outerShdw blurRad="9525" dist="25400" dir="14640000" algn="tl" rotWithShape="0">
                    <a:prstClr val="black">
                      <a:alpha val="30000"/>
                    </a:prstClr>
                  </a:outerShdw>
                </a:effectLst>
              </a:rPr>
              <a:t>TDD</a:t>
            </a:r>
          </a:p>
        </p:txBody>
      </p:sp>
      <p:pic>
        <p:nvPicPr>
          <p:cNvPr id="6" name="Picture 5" descr="A computer screen shot of a program&#10;&#10;AI-generated content may be incorrect.">
            <a:extLst>
              <a:ext uri="{FF2B5EF4-FFF2-40B4-BE49-F238E27FC236}">
                <a16:creationId xmlns:a16="http://schemas.microsoft.com/office/drawing/2014/main" id="{E0102E3A-EA82-5A56-600F-EC822AE57E79}"/>
              </a:ext>
            </a:extLst>
          </p:cNvPr>
          <p:cNvPicPr>
            <a:picLocks noChangeAspect="1"/>
          </p:cNvPicPr>
          <p:nvPr/>
        </p:nvPicPr>
        <p:blipFill>
          <a:blip r:embed="rId4"/>
          <a:stretch>
            <a:fillRect/>
          </a:stretch>
        </p:blipFill>
        <p:spPr>
          <a:xfrm>
            <a:off x="5041727" y="3428832"/>
            <a:ext cx="6095999" cy="3027458"/>
          </a:xfrm>
          <a:prstGeom prst="rect">
            <a:avLst/>
          </a:prstGeom>
        </p:spPr>
      </p:pic>
    </p:spTree>
    <p:extLst>
      <p:ext uri="{BB962C8B-B14F-4D97-AF65-F5344CB8AC3E}">
        <p14:creationId xmlns:p14="http://schemas.microsoft.com/office/powerpoint/2010/main" val="1747796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{7CD9F0D6-85D2-40A8-AEC6-44CDBBA2EDC3}tf00934815_win32</Template>
  <Application>Microsoft Office PowerPoint</Application>
  <PresentationFormat>Widescreen</PresentationFormat>
  <Slides>10</Slides>
  <Notes>9</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SlateVTI</vt:lpstr>
      <vt:lpstr>Group 8 – Barter Trader</vt:lpstr>
      <vt:lpstr>User Stories</vt:lpstr>
      <vt:lpstr>3 Main Features</vt:lpstr>
      <vt:lpstr>Chat</vt:lpstr>
      <vt:lpstr>Search</vt:lpstr>
      <vt:lpstr>Notifications</vt:lpstr>
      <vt:lpstr>Achievements and Failures</vt:lpstr>
      <vt:lpstr>What Went Well</vt:lpstr>
      <vt:lpstr>Challenges</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Ella Morais</dc:creator>
  <cp:revision>3</cp:revision>
  <dcterms:created xsi:type="dcterms:W3CDTF">2025-04-05T21:47:31Z</dcterms:created>
  <dcterms:modified xsi:type="dcterms:W3CDTF">2025-05-04T17:55:20Z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